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93" r:id="rId3"/>
    <p:sldId id="257" r:id="rId4"/>
    <p:sldId id="307" r:id="rId5"/>
    <p:sldId id="308" r:id="rId6"/>
    <p:sldId id="309" r:id="rId7"/>
    <p:sldId id="310" r:id="rId8"/>
    <p:sldId id="311" r:id="rId9"/>
    <p:sldId id="318" r:id="rId10"/>
    <p:sldId id="312" r:id="rId11"/>
    <p:sldId id="313" r:id="rId12"/>
    <p:sldId id="315" r:id="rId13"/>
    <p:sldId id="314" r:id="rId14"/>
    <p:sldId id="316" r:id="rId15"/>
    <p:sldId id="317" r:id="rId16"/>
    <p:sldId id="3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JMfbYW2p4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Blood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76" name="Picture 1075">
            <a:extLst>
              <a:ext uri="{FF2B5EF4-FFF2-40B4-BE49-F238E27FC236}">
                <a16:creationId xmlns:a16="http://schemas.microsoft.com/office/drawing/2014/main" id="{6C9245E0-6225-C035-1F2C-CE5C456CF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r="2935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18963-1C44-79EF-2F39-2E5B9E77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Thrombocytes (platelets) (3%)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33FDC-F630-118F-C0B3-CA88534C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Small cell fragments.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Assist with clotting when a blood vessel is damaged.</a:t>
            </a:r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 descr="What are platelets and why do we need them? - We Are Blood">
            <a:extLst>
              <a:ext uri="{FF2B5EF4-FFF2-40B4-BE49-F238E27FC236}">
                <a16:creationId xmlns:a16="http://schemas.microsoft.com/office/drawing/2014/main" id="{C3AC6B4D-44E5-0F8C-E55C-DC8333493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7" r="24500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Platelet Activation and Factors for Clot Formation">
            <a:hlinkClick r:id="" action="ppaction://media"/>
            <a:extLst>
              <a:ext uri="{FF2B5EF4-FFF2-40B4-BE49-F238E27FC236}">
                <a16:creationId xmlns:a16="http://schemas.microsoft.com/office/drawing/2014/main" id="{37C74D6B-FC44-F952-8D54-0F34BA41BA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2552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4013E-5458-4EBE-9AED-4AD4180F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509135" cy="1944371"/>
          </a:xfrm>
        </p:spPr>
        <p:txBody>
          <a:bodyPr anchor="b">
            <a:normAutofit/>
          </a:bodyPr>
          <a:lstStyle/>
          <a:p>
            <a:r>
              <a:rPr lang="en-AU" dirty="0"/>
              <a:t>Clotting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F9214-926F-032B-09DD-CB540EE8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48131"/>
            <a:ext cx="6014651" cy="6314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0CCA-8A16-AC12-BA90-5429F1A04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AU" sz="2400" dirty="0"/>
              <a:t>Vasoconstriction</a:t>
            </a:r>
          </a:p>
          <a:p>
            <a:pPr marL="342900" indent="-342900">
              <a:buAutoNum type="arabicPeriod"/>
            </a:pPr>
            <a:r>
              <a:rPr lang="en-AU" sz="2400" dirty="0"/>
              <a:t>Platelet plug</a:t>
            </a:r>
          </a:p>
          <a:p>
            <a:pPr marL="342900" indent="-342900">
              <a:buAutoNum type="arabicPeriod"/>
            </a:pPr>
            <a:r>
              <a:rPr lang="en-AU" sz="2400" dirty="0"/>
              <a:t>Coagulation</a:t>
            </a:r>
          </a:p>
        </p:txBody>
      </p:sp>
    </p:spTree>
    <p:extLst>
      <p:ext uri="{BB962C8B-B14F-4D97-AF65-F5344CB8AC3E}">
        <p14:creationId xmlns:p14="http://schemas.microsoft.com/office/powerpoint/2010/main" val="313796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1" name="Rectangle 616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63" name="Freeform: Shape 616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5" name="Freeform: Shape 616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67" name="Freeform: Shape 616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BBCDB-7911-5AD2-8DEB-F0421F8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20" y="477078"/>
            <a:ext cx="4599830" cy="1210863"/>
          </a:xfrm>
        </p:spPr>
        <p:txBody>
          <a:bodyPr anchor="b">
            <a:normAutofit/>
          </a:bodyPr>
          <a:lstStyle/>
          <a:p>
            <a:r>
              <a:rPr lang="en-AU" dirty="0"/>
              <a:t>Functions of blood</a:t>
            </a:r>
          </a:p>
        </p:txBody>
      </p:sp>
      <p:pic>
        <p:nvPicPr>
          <p:cNvPr id="6146" name="Picture 2" descr="hemoglobin-s1-what-is-hemoglobin | The A Level Biologist - Your Hub">
            <a:extLst>
              <a:ext uri="{FF2B5EF4-FFF2-40B4-BE49-F238E27FC236}">
                <a16:creationId xmlns:a16="http://schemas.microsoft.com/office/drawing/2014/main" id="{A6D43770-9458-5E6D-6B70-411E40357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50" y="331595"/>
            <a:ext cx="6194810" cy="61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2844-AB85-6D14-EF9B-604EB71A8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104" y="1769165"/>
            <a:ext cx="4311513" cy="4757240"/>
          </a:xfrm>
        </p:spPr>
        <p:txBody>
          <a:bodyPr>
            <a:normAutofit/>
          </a:bodyPr>
          <a:lstStyle/>
          <a:p>
            <a:r>
              <a:rPr lang="en-AU" sz="2400" dirty="0"/>
              <a:t>Oxygen in carried dissolved in plasma (3%) or combined with haemoglobin molecules (97%).</a:t>
            </a:r>
          </a:p>
          <a:p>
            <a:endParaRPr lang="en-AU" dirty="0"/>
          </a:p>
        </p:txBody>
      </p:sp>
      <p:pic>
        <p:nvPicPr>
          <p:cNvPr id="6148" name="Picture 4" descr="Oxyhemoglobin a Hemoglobina Leva O Oxigênio Infographics Ilustração Do ...">
            <a:extLst>
              <a:ext uri="{FF2B5EF4-FFF2-40B4-BE49-F238E27FC236}">
                <a16:creationId xmlns:a16="http://schemas.microsoft.com/office/drawing/2014/main" id="{77059543-EBA3-B3CA-654C-D16C44968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 t="47891" r="15300" b="37387"/>
          <a:stretch/>
        </p:blipFill>
        <p:spPr bwMode="auto">
          <a:xfrm>
            <a:off x="511533" y="4985656"/>
            <a:ext cx="5568438" cy="124003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utual Symbols Arrow Icon Outline Style Stock Vector (Royalty Free ...">
            <a:extLst>
              <a:ext uri="{FF2B5EF4-FFF2-40B4-BE49-F238E27FC236}">
                <a16:creationId xmlns:a16="http://schemas.microsoft.com/office/drawing/2014/main" id="{43D7B167-DA7D-C4BE-B6DC-B5E5DAFCB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" t="23541" r="8177" b="27096"/>
          <a:stretch/>
        </p:blipFill>
        <p:spPr bwMode="auto">
          <a:xfrm>
            <a:off x="3161815" y="5208104"/>
            <a:ext cx="455873" cy="5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C54D-77D1-C3AB-6FDE-463C518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of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9FEB-CB84-214E-FE01-94D564E3F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Carbon dioxide is carried in solution (7-8%) attached to haemoglobin (22%) or as part of the bicarbonate ion HCO</a:t>
            </a:r>
            <a:r>
              <a:rPr lang="en-AU" sz="2400" baseline="-25000" dirty="0"/>
              <a:t>3</a:t>
            </a:r>
            <a:r>
              <a:rPr lang="en-AU" sz="2800" baseline="30000" dirty="0"/>
              <a:t>- </a:t>
            </a:r>
            <a:r>
              <a:rPr lang="en-AU" sz="2400" dirty="0"/>
              <a:t>(70%)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8E0EE-7FFC-6808-2532-DA2CC5FB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03" y="4138028"/>
            <a:ext cx="10374793" cy="235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D517-2110-9A56-CAB9-411C1D42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of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B1A9-9C46-DDE4-C347-1D7F81D0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Nutrients (</a:t>
            </a:r>
            <a:r>
              <a:rPr lang="en-AU" sz="2400" dirty="0" err="1"/>
              <a:t>eg</a:t>
            </a:r>
            <a:r>
              <a:rPr lang="en-AU" sz="2400" dirty="0"/>
              <a:t> glucose, vitamins, amino acids, fatty acids, glycerol and salts such as Na</a:t>
            </a:r>
            <a:r>
              <a:rPr lang="en-AU" sz="2800" b="1" baseline="30000" dirty="0"/>
              <a:t>+</a:t>
            </a:r>
            <a:r>
              <a:rPr lang="en-AU" sz="2400" dirty="0"/>
              <a:t>, Ca</a:t>
            </a:r>
            <a:r>
              <a:rPr lang="en-AU" sz="2800" b="1" baseline="30000" dirty="0"/>
              <a:t>+2</a:t>
            </a:r>
            <a:r>
              <a:rPr lang="en-AU" sz="2400" dirty="0"/>
              <a:t>, K</a:t>
            </a:r>
            <a:r>
              <a:rPr lang="en-AU" sz="2800" b="1" baseline="30000" dirty="0"/>
              <a:t>+</a:t>
            </a:r>
            <a:r>
              <a:rPr lang="en-AU" sz="2400" dirty="0"/>
              <a:t>, Cl</a:t>
            </a:r>
            <a:r>
              <a:rPr lang="en-AU" sz="2800" b="1" baseline="30000" dirty="0"/>
              <a:t>- </a:t>
            </a:r>
            <a:r>
              <a:rPr lang="en-AU" sz="2400" dirty="0"/>
              <a:t>and I</a:t>
            </a:r>
            <a:r>
              <a:rPr lang="en-AU" sz="2800" b="1" baseline="30000" dirty="0"/>
              <a:t>-</a:t>
            </a:r>
            <a:r>
              <a:rPr lang="en-AU" sz="2400" dirty="0"/>
              <a:t>) </a:t>
            </a:r>
          </a:p>
          <a:p>
            <a:r>
              <a:rPr lang="en-AU" sz="2400" dirty="0"/>
              <a:t>and wastes (</a:t>
            </a:r>
            <a:r>
              <a:rPr lang="en-AU" sz="2400" dirty="0" err="1"/>
              <a:t>eg</a:t>
            </a:r>
            <a:r>
              <a:rPr lang="en-AU" sz="2400" dirty="0"/>
              <a:t> urea, creatinine and uric acid) are carried dissolved in plasma.</a:t>
            </a:r>
          </a:p>
        </p:txBody>
      </p:sp>
    </p:spTree>
    <p:extLst>
      <p:ext uri="{BB962C8B-B14F-4D97-AF65-F5344CB8AC3E}">
        <p14:creationId xmlns:p14="http://schemas.microsoft.com/office/powerpoint/2010/main" val="41242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2" y="447260"/>
            <a:ext cx="5677913" cy="6913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3" y="1252330"/>
            <a:ext cx="5931442" cy="5396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List/describe the components of blood (percentages)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Describe different types of white blood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how clotting occurs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Describe how O</a:t>
            </a:r>
            <a:r>
              <a:rPr lang="en-US" sz="2800" b="1" baseline="-25000" dirty="0"/>
              <a:t>2</a:t>
            </a:r>
            <a:r>
              <a:rPr lang="en-US" sz="2400" dirty="0"/>
              <a:t>, CO</a:t>
            </a:r>
            <a:r>
              <a:rPr lang="en-US" sz="2800" b="1" baseline="-25000" dirty="0"/>
              <a:t>2</a:t>
            </a:r>
            <a:r>
              <a:rPr lang="en-US" sz="2400" dirty="0"/>
              <a:t>, nutrients and wastes are carried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36" name="Freeform: Shape 31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38" name="Freeform: Shape 31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740E-9BDD-B9DB-2425-75D2CECD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" r="39710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85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E42-068E-FAEC-D62E-DC242A2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312275"/>
            <a:ext cx="11140750" cy="420049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AU" sz="2400" dirty="0"/>
              <a:t>Vijay has a resting heart rate of 70bpm and a stroke volume of 65mL. Determine Vijay’s cardiac output.</a:t>
            </a:r>
          </a:p>
          <a:p>
            <a:pPr marL="342900" indent="-342900">
              <a:buAutoNum type="arabicPeriod"/>
            </a:pPr>
            <a:r>
              <a:rPr lang="en-AU" sz="2400" dirty="0"/>
              <a:t>List the tissues you would find in the circulatory system and where they would be found.</a:t>
            </a:r>
          </a:p>
          <a:p>
            <a:pPr marL="342900" indent="-342900">
              <a:buAutoNum type="arabicPeriod"/>
            </a:pPr>
            <a:r>
              <a:rPr lang="en-AU" sz="2400" dirty="0"/>
              <a:t>Explain the difference between competitive and non-competitive enzyme inhibitors.</a:t>
            </a:r>
          </a:p>
          <a:p>
            <a:pPr marL="342900" indent="-342900">
              <a:buAutoNum type="arabicPeriod"/>
            </a:pPr>
            <a:r>
              <a:rPr lang="en-AU" sz="2400" dirty="0"/>
              <a:t>Give an example of an anabolic reaction and a catabolic reaction that occurs in human cells.</a:t>
            </a:r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2" name="Rectangle 21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components of blood facilitate the transport of different materials around the body (plasma and erythrocytes), play a role in the clotting of blood (platelets) and the protection of the body (leucocytes).</a:t>
            </a:r>
            <a:endParaRPr lang="en-AU"/>
          </a:p>
        </p:txBody>
      </p:sp>
      <p:sp>
        <p:nvSpPr>
          <p:cNvPr id="2124" name="Freeform: Shape 21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26" name="Freeform: Shape 21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18" name="Picture 2117" descr="Close up view of platelets in the blood">
            <a:extLst>
              <a:ext uri="{FF2B5EF4-FFF2-40B4-BE49-F238E27FC236}">
                <a16:creationId xmlns:a16="http://schemas.microsoft.com/office/drawing/2014/main" id="{05385D6B-ABBA-102B-8347-B4C2027E9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1" r="30676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2" y="447260"/>
            <a:ext cx="5677913" cy="6913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3" y="1252330"/>
            <a:ext cx="5931442" cy="5396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List/describe the components of blood (percentages)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Describe different types of white blood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how clotting occurs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Describe how O</a:t>
            </a:r>
            <a:r>
              <a:rPr lang="en-US" sz="2800" b="1" baseline="-25000" dirty="0"/>
              <a:t>2</a:t>
            </a:r>
            <a:r>
              <a:rPr lang="en-US" sz="2400" dirty="0"/>
              <a:t>, CO</a:t>
            </a:r>
            <a:r>
              <a:rPr lang="en-US" sz="2800" b="1" baseline="-25000" dirty="0"/>
              <a:t>2</a:t>
            </a:r>
            <a:r>
              <a:rPr lang="en-US" sz="2400" dirty="0"/>
              <a:t>, nutrients and wastes are carried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36" name="Freeform: Shape 31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38" name="Freeform: Shape 31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740E-9BDD-B9DB-2425-75D2CECD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" r="39710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393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003A8-0D23-4D88-C719-CF5EAB6AB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8107E-5A05-486B-E110-F59051B9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02" y="1685677"/>
            <a:ext cx="5738085" cy="265772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/>
              <a:t>Composition of blood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40028-2733-815D-1C60-B47D2EF0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25" y="175055"/>
            <a:ext cx="6870787" cy="6523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14CEA-61A7-A73A-7227-BE92FD6DE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528" r="1" b="7500"/>
          <a:stretch/>
        </p:blipFill>
        <p:spPr>
          <a:xfrm>
            <a:off x="5796611" y="660161"/>
            <a:ext cx="6051550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15EE9-2C2E-1BC6-04C7-E994EBC2D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440" y="373130"/>
            <a:ext cx="5883793" cy="555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B45FE-7C1F-32BD-B7D1-C55238F5D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155" y="500501"/>
            <a:ext cx="6290365" cy="50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57BDE-5A19-C10D-2020-7DDC8BE9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442913"/>
            <a:ext cx="5530897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Plasma(55%)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D60F-FBCF-45EA-D1C5-48DABFF57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190751"/>
            <a:ext cx="6419849" cy="422433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Water with dissolved sugars, salts, proteins and gases.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Transports cell components, nutrients, wastes, hormones, proteins, antibodies, heat and water throughout the body.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52" name="Picture 4" descr="Avery Dennison provides 100 percent adhesion on frozen blood plasma ...">
            <a:extLst>
              <a:ext uri="{FF2B5EF4-FFF2-40B4-BE49-F238E27FC236}">
                <a16:creationId xmlns:a16="http://schemas.microsoft.com/office/drawing/2014/main" id="{1B9ED62E-9A3A-1B2A-E970-BC2EF6155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" r="-2" b="1840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7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D3C6A-4218-8C13-106D-D6915D2C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7" y="442912"/>
            <a:ext cx="5271805" cy="2300287"/>
          </a:xfrm>
        </p:spPr>
        <p:txBody>
          <a:bodyPr anchor="b">
            <a:noAutofit/>
          </a:bodyPr>
          <a:lstStyle/>
          <a:p>
            <a:r>
              <a:rPr lang="en-AU" dirty="0"/>
              <a:t>Erythrocytes </a:t>
            </a:r>
            <a:br>
              <a:rPr lang="en-AU" dirty="0"/>
            </a:br>
            <a:r>
              <a:rPr lang="en-AU" dirty="0"/>
              <a:t>(red blood cells) </a:t>
            </a:r>
            <a:br>
              <a:rPr lang="en-AU" dirty="0"/>
            </a:br>
            <a:r>
              <a:rPr lang="en-AU" dirty="0"/>
              <a:t>(40-45%)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83FB7-553A-A835-587A-32C520B5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3038474"/>
            <a:ext cx="5271805" cy="29257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Biconcave cells with no nucleus (increases surface area and flexibility)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Contain haemoglobin which carries O2.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 descr="Red blood cell production increases, but cost goes down — Harvard Gazette">
            <a:extLst>
              <a:ext uri="{FF2B5EF4-FFF2-40B4-BE49-F238E27FC236}">
                <a16:creationId xmlns:a16="http://schemas.microsoft.com/office/drawing/2014/main" id="{438348A9-7E13-C630-41AD-46C5ECBFC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25061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1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1C08A-379F-457C-1DCC-F9B6A8DEB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0" r="3801" b="12639"/>
          <a:stretch/>
        </p:blipFill>
        <p:spPr>
          <a:xfrm>
            <a:off x="7478997" y="1149144"/>
            <a:ext cx="4541705" cy="32326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6357A-A875-11E5-4731-1C48103FF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8" y="944598"/>
            <a:ext cx="7486801" cy="574899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Protect body from infection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b="1" dirty="0"/>
              <a:t>Neutrophils</a:t>
            </a:r>
            <a:r>
              <a:rPr lang="en-AU" sz="2400" dirty="0"/>
              <a:t> – contain enzymes to digest pathogens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b="1" dirty="0"/>
              <a:t>Monocytes</a:t>
            </a:r>
            <a:r>
              <a:rPr lang="en-AU" sz="2400" dirty="0"/>
              <a:t> – engulf pathogens or damaged/old cells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b="1" dirty="0"/>
              <a:t>Lymphocytes</a:t>
            </a:r>
            <a:r>
              <a:rPr lang="en-AU" sz="2400" dirty="0"/>
              <a:t> – cell/antibody mediated immune response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b="1" dirty="0"/>
              <a:t>Basophils</a:t>
            </a:r>
            <a:r>
              <a:rPr lang="en-AU" sz="2400" dirty="0"/>
              <a:t> – produce chemicals to defend against small pathogens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b="1" dirty="0"/>
              <a:t>Eosinophils</a:t>
            </a:r>
            <a:r>
              <a:rPr lang="en-AU" sz="2400" dirty="0"/>
              <a:t> – lead to inflammatory response against large pathogens</a:t>
            </a:r>
          </a:p>
          <a:p>
            <a:pPr>
              <a:lnSpc>
                <a:spcPct val="130000"/>
              </a:lnSpc>
            </a:pPr>
            <a:endParaRPr lang="en-AU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B1D6C-0D8B-D494-B48A-D1A284D4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64405"/>
            <a:ext cx="8639175" cy="780192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Leucocytes (white blood cells) (1%)</a:t>
            </a:r>
          </a:p>
        </p:txBody>
      </p:sp>
    </p:spTree>
    <p:extLst>
      <p:ext uri="{BB962C8B-B14F-4D97-AF65-F5344CB8AC3E}">
        <p14:creationId xmlns:p14="http://schemas.microsoft.com/office/powerpoint/2010/main" val="28643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0E93-D662-E52E-F4D7-4898126D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cell&#10;&#10;Description automatically generated">
            <a:extLst>
              <a:ext uri="{FF2B5EF4-FFF2-40B4-BE49-F238E27FC236}">
                <a16:creationId xmlns:a16="http://schemas.microsoft.com/office/drawing/2014/main" id="{F0D2B943-826A-690E-70EF-E2477562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91" y="667475"/>
            <a:ext cx="7364067" cy="5523050"/>
          </a:xfrm>
        </p:spPr>
      </p:pic>
    </p:spTree>
    <p:extLst>
      <p:ext uri="{BB962C8B-B14F-4D97-AF65-F5344CB8AC3E}">
        <p14:creationId xmlns:p14="http://schemas.microsoft.com/office/powerpoint/2010/main" val="179773735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428</Words>
  <Application>Microsoft Office PowerPoint</Application>
  <PresentationFormat>Widescreen</PresentationFormat>
  <Paragraphs>47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Meiryo</vt:lpstr>
      <vt:lpstr>Arial</vt:lpstr>
      <vt:lpstr>Calibri</vt:lpstr>
      <vt:lpstr>Corbel</vt:lpstr>
      <vt:lpstr>SketchLinesVTI</vt:lpstr>
      <vt:lpstr>Blood</vt:lpstr>
      <vt:lpstr>Review </vt:lpstr>
      <vt:lpstr>Learning Intentions</vt:lpstr>
      <vt:lpstr>Success Criteria</vt:lpstr>
      <vt:lpstr>Composition of blood</vt:lpstr>
      <vt:lpstr>Plasma(55%)</vt:lpstr>
      <vt:lpstr>Erythrocytes  (red blood cells)  (40-45%)</vt:lpstr>
      <vt:lpstr>Leucocytes (white blood cells) (1%)</vt:lpstr>
      <vt:lpstr>PowerPoint Presentation</vt:lpstr>
      <vt:lpstr>Thrombocytes (platelets) (3%)</vt:lpstr>
      <vt:lpstr>PowerPoint Presentation</vt:lpstr>
      <vt:lpstr>Clotting sequence</vt:lpstr>
      <vt:lpstr>Functions of blood</vt:lpstr>
      <vt:lpstr>Functions of blood</vt:lpstr>
      <vt:lpstr>Functions of blood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26</cp:revision>
  <dcterms:created xsi:type="dcterms:W3CDTF">2023-02-01T11:31:06Z</dcterms:created>
  <dcterms:modified xsi:type="dcterms:W3CDTF">2024-03-18T11:50:28Z</dcterms:modified>
</cp:coreProperties>
</file>